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4"/>
  </p:notesMasterIdLst>
  <p:sldIdLst>
    <p:sldId id="256" r:id="rId2"/>
    <p:sldId id="257" r:id="rId3"/>
    <p:sldId id="260" r:id="rId4"/>
    <p:sldId id="264" r:id="rId5"/>
    <p:sldId id="261" r:id="rId6"/>
    <p:sldId id="263" r:id="rId7"/>
    <p:sldId id="265" r:id="rId8"/>
    <p:sldId id="266" r:id="rId9"/>
    <p:sldId id="268" r:id="rId10"/>
    <p:sldId id="271"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32EBF-58B2-4DAE-B7C8-ECA2F02CF1FE}" type="datetimeFigureOut">
              <a:rPr lang="es-CO" smtClean="0"/>
              <a:t>8/11/2023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74FD0-0C34-4D85-BC81-918485DE8E8A}" type="slidenum">
              <a:rPr lang="es-CO" smtClean="0"/>
              <a:t>‹Nº›</a:t>
            </a:fld>
            <a:endParaRPr lang="es-CO"/>
          </a:p>
        </p:txBody>
      </p:sp>
    </p:spTree>
    <p:extLst>
      <p:ext uri="{BB962C8B-B14F-4D97-AF65-F5344CB8AC3E}">
        <p14:creationId xmlns:p14="http://schemas.microsoft.com/office/powerpoint/2010/main" val="3384906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4FFF826-A733-41F3-96B6-8B12112A86E6}" type="datetimeFigureOut">
              <a:rPr lang="es-CO" smtClean="0"/>
              <a:t>8/11/2023</a:t>
            </a:fld>
            <a:endParaRPr lang="es-CO"/>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CO"/>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A8C27E6-CDCC-47C6-A3D3-5B6737A47DF2}" type="slidenum">
              <a:rPr lang="es-CO" smtClean="0"/>
              <a:t>‹Nº›</a:t>
            </a:fld>
            <a:endParaRPr lang="es-CO"/>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125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FFF826-A733-41F3-96B6-8B12112A86E6}" type="datetimeFigureOut">
              <a:rPr lang="es-CO" smtClean="0"/>
              <a:t>8/11/2023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486831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FFF826-A733-41F3-96B6-8B12112A86E6}" type="datetimeFigureOut">
              <a:rPr lang="es-CO" smtClean="0"/>
              <a:t>8/11/2023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1751779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4FFF826-A733-41F3-96B6-8B12112A86E6}" type="datetimeFigureOut">
              <a:rPr lang="es-CO" smtClean="0"/>
              <a:t>8/11/2023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01433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4FFF826-A733-41F3-96B6-8B12112A86E6}" type="datetimeFigureOut">
              <a:rPr lang="es-CO" smtClean="0"/>
              <a:t>8/11/2023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A8C27E6-CDCC-47C6-A3D3-5B6737A47DF2}" type="slidenum">
              <a:rPr lang="es-CO" smtClean="0"/>
              <a:t>‹Nº›</a:t>
            </a:fld>
            <a:endParaRPr lang="es-CO"/>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044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4FFF826-A733-41F3-96B6-8B12112A86E6}" type="datetimeFigureOut">
              <a:rPr lang="es-CO" smtClean="0"/>
              <a:t>8/11/2023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2005474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4FFF826-A733-41F3-96B6-8B12112A86E6}" type="datetimeFigureOut">
              <a:rPr lang="es-CO" smtClean="0"/>
              <a:t>8/11/2023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780186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4FFF826-A733-41F3-96B6-8B12112A86E6}" type="datetimeFigureOut">
              <a:rPr lang="es-CO" smtClean="0"/>
              <a:t>8/11/2023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43195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FF826-A733-41F3-96B6-8B12112A86E6}" type="datetimeFigureOut">
              <a:rPr lang="es-CO" smtClean="0"/>
              <a:t>8/11/2023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74031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FFF826-A733-41F3-96B6-8B12112A86E6}" type="datetimeFigureOut">
              <a:rPr lang="es-CO" smtClean="0"/>
              <a:t>8/11/2023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1259078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4FFF826-A733-41F3-96B6-8B12112A86E6}" type="datetimeFigureOut">
              <a:rPr lang="es-CO" smtClean="0"/>
              <a:t>8/11/2023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A8C27E6-CDCC-47C6-A3D3-5B6737A47DF2}" type="slidenum">
              <a:rPr lang="es-CO" smtClean="0"/>
              <a:t>‹Nº›</a:t>
            </a:fld>
            <a:endParaRPr lang="es-CO"/>
          </a:p>
        </p:txBody>
      </p:sp>
    </p:spTree>
    <p:extLst>
      <p:ext uri="{BB962C8B-B14F-4D97-AF65-F5344CB8AC3E}">
        <p14:creationId xmlns:p14="http://schemas.microsoft.com/office/powerpoint/2010/main" val="3393980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4FFF826-A733-41F3-96B6-8B12112A86E6}" type="datetimeFigureOut">
              <a:rPr lang="es-CO" smtClean="0"/>
              <a:t>8/11/2023</a:t>
            </a:fld>
            <a:endParaRPr lang="es-CO"/>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CO"/>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A8C27E6-CDCC-47C6-A3D3-5B6737A47DF2}" type="slidenum">
              <a:rPr lang="es-CO" smtClean="0"/>
              <a:t>‹Nº›</a:t>
            </a:fld>
            <a:endParaRPr lang="es-CO"/>
          </a:p>
        </p:txBody>
      </p:sp>
    </p:spTree>
    <p:extLst>
      <p:ext uri="{BB962C8B-B14F-4D97-AF65-F5344CB8AC3E}">
        <p14:creationId xmlns:p14="http://schemas.microsoft.com/office/powerpoint/2010/main" val="40019114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72940-6613-2EDC-4E11-748B2F451FA0}"/>
              </a:ext>
            </a:extLst>
          </p:cNvPr>
          <p:cNvSpPr>
            <a:spLocks noGrp="1"/>
          </p:cNvSpPr>
          <p:nvPr>
            <p:ph type="ctrTitle"/>
          </p:nvPr>
        </p:nvSpPr>
        <p:spPr>
          <a:xfrm>
            <a:off x="746719" y="685728"/>
            <a:ext cx="10693482" cy="2926080"/>
          </a:xfrm>
        </p:spPr>
        <p:txBody>
          <a:bodyPr/>
          <a:lstStyle/>
          <a:p>
            <a:r>
              <a:rPr lang="es-CO" dirty="0"/>
              <a:t>Rio </a:t>
            </a:r>
            <a:r>
              <a:rPr lang="es-CO" dirty="0" err="1"/>
              <a:t>marocaso</a:t>
            </a:r>
            <a:br>
              <a:rPr lang="es-CO" dirty="0"/>
            </a:br>
            <a:r>
              <a:rPr lang="es-CO" sz="4400" b="0" cap="none" dirty="0">
                <a:latin typeface="+mn-lt"/>
              </a:rPr>
              <a:t>Taller 5 – Selección de variables</a:t>
            </a:r>
            <a:endParaRPr lang="es-CO" sz="6600" b="0" cap="none" dirty="0">
              <a:latin typeface="+mn-lt"/>
            </a:endParaRPr>
          </a:p>
        </p:txBody>
      </p:sp>
      <p:sp>
        <p:nvSpPr>
          <p:cNvPr id="3" name="Subtítulo 2">
            <a:extLst>
              <a:ext uri="{FF2B5EF4-FFF2-40B4-BE49-F238E27FC236}">
                <a16:creationId xmlns:a16="http://schemas.microsoft.com/office/drawing/2014/main" id="{D101E939-778D-139B-8945-D45CE9B0C131}"/>
              </a:ext>
            </a:extLst>
          </p:cNvPr>
          <p:cNvSpPr>
            <a:spLocks noGrp="1"/>
          </p:cNvSpPr>
          <p:nvPr>
            <p:ph type="subTitle" idx="1"/>
          </p:nvPr>
        </p:nvSpPr>
        <p:spPr>
          <a:xfrm>
            <a:off x="1709530" y="3977789"/>
            <a:ext cx="8767860" cy="1388165"/>
          </a:xfrm>
        </p:spPr>
        <p:txBody>
          <a:bodyPr>
            <a:normAutofit/>
          </a:bodyPr>
          <a:lstStyle/>
          <a:p>
            <a:r>
              <a:rPr lang="es-CO" sz="2400" dirty="0"/>
              <a:t>Moisés Carvajal Angarita</a:t>
            </a:r>
          </a:p>
          <a:p>
            <a:r>
              <a:rPr lang="es-CO" sz="1800" dirty="0"/>
              <a:t>2023-S2</a:t>
            </a:r>
          </a:p>
        </p:txBody>
      </p:sp>
    </p:spTree>
    <p:extLst>
      <p:ext uri="{BB962C8B-B14F-4D97-AF65-F5344CB8AC3E}">
        <p14:creationId xmlns:p14="http://schemas.microsoft.com/office/powerpoint/2010/main" val="3786705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1000904" y="1152886"/>
            <a:ext cx="10243575" cy="813566"/>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Se realiza una correlación a partir de la media de cada variable independiente de acuerdo al inventario de movimientos en masa.</a:t>
            </a: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974212" y="111627"/>
            <a:ext cx="10243575"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Correlación con los Movimientos en Masa</a:t>
            </a:r>
          </a:p>
        </p:txBody>
      </p:sp>
      <p:grpSp>
        <p:nvGrpSpPr>
          <p:cNvPr id="9" name="Grupo 8">
            <a:extLst>
              <a:ext uri="{FF2B5EF4-FFF2-40B4-BE49-F238E27FC236}">
                <a16:creationId xmlns:a16="http://schemas.microsoft.com/office/drawing/2014/main" id="{2FDCBFFD-FCE3-76F2-D7B5-06887356DAC9}"/>
              </a:ext>
            </a:extLst>
          </p:cNvPr>
          <p:cNvGrpSpPr/>
          <p:nvPr/>
        </p:nvGrpSpPr>
        <p:grpSpPr>
          <a:xfrm>
            <a:off x="1000904" y="2034498"/>
            <a:ext cx="10190189" cy="1053708"/>
            <a:chOff x="354507" y="1409319"/>
            <a:chExt cx="10190189" cy="1053708"/>
          </a:xfrm>
        </p:grpSpPr>
        <p:pic>
          <p:nvPicPr>
            <p:cNvPr id="3" name="Imagen 2">
              <a:extLst>
                <a:ext uri="{FF2B5EF4-FFF2-40B4-BE49-F238E27FC236}">
                  <a16:creationId xmlns:a16="http://schemas.microsoft.com/office/drawing/2014/main" id="{A1B116D8-3112-C6DA-0352-B67384329149}"/>
                </a:ext>
              </a:extLst>
            </p:cNvPr>
            <p:cNvPicPr>
              <a:picLocks noChangeAspect="1"/>
            </p:cNvPicPr>
            <p:nvPr/>
          </p:nvPicPr>
          <p:blipFill rotWithShape="1">
            <a:blip r:embed="rId2"/>
            <a:srcRect l="19144" t="51824" r="46524" b="9021"/>
            <a:stretch/>
          </p:blipFill>
          <p:spPr>
            <a:xfrm>
              <a:off x="7437391" y="1409319"/>
              <a:ext cx="3107305" cy="1053708"/>
            </a:xfrm>
            <a:prstGeom prst="rect">
              <a:avLst/>
            </a:prstGeom>
          </p:spPr>
        </p:pic>
        <p:pic>
          <p:nvPicPr>
            <p:cNvPr id="4" name="Imagen 3">
              <a:extLst>
                <a:ext uri="{FF2B5EF4-FFF2-40B4-BE49-F238E27FC236}">
                  <a16:creationId xmlns:a16="http://schemas.microsoft.com/office/drawing/2014/main" id="{191573AF-A3D7-8B0E-DF35-C15D9AFDCC65}"/>
                </a:ext>
              </a:extLst>
            </p:cNvPr>
            <p:cNvPicPr>
              <a:picLocks noChangeAspect="1"/>
            </p:cNvPicPr>
            <p:nvPr/>
          </p:nvPicPr>
          <p:blipFill rotWithShape="1">
            <a:blip r:embed="rId2"/>
            <a:srcRect l="5999" t="7274" r="14383" b="53570"/>
            <a:stretch/>
          </p:blipFill>
          <p:spPr>
            <a:xfrm>
              <a:off x="354507" y="1409319"/>
              <a:ext cx="7206003" cy="1053708"/>
            </a:xfrm>
            <a:prstGeom prst="rect">
              <a:avLst/>
            </a:prstGeom>
          </p:spPr>
        </p:pic>
      </p:grpSp>
      <p:sp>
        <p:nvSpPr>
          <p:cNvPr id="11" name="Marcador de contenido 2">
            <a:extLst>
              <a:ext uri="{FF2B5EF4-FFF2-40B4-BE49-F238E27FC236}">
                <a16:creationId xmlns:a16="http://schemas.microsoft.com/office/drawing/2014/main" id="{84860360-832A-C6FC-9687-E10E2F1AD535}"/>
              </a:ext>
            </a:extLst>
          </p:cNvPr>
          <p:cNvSpPr txBox="1">
            <a:spLocks/>
          </p:cNvSpPr>
          <p:nvPr/>
        </p:nvSpPr>
        <p:spPr>
          <a:xfrm>
            <a:off x="947518" y="3346331"/>
            <a:ext cx="10243575" cy="813566"/>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Para todas las variables, es importante entender que, si la diferencia entre la media de si hay movimientos en masa o no, es inferior al 5%, entonces, la variable será estadísticamente significativa. Se puede comprobar fácilmente con el valor p que se muestra a continuación.</a:t>
            </a:r>
          </a:p>
        </p:txBody>
      </p:sp>
      <p:pic>
        <p:nvPicPr>
          <p:cNvPr id="13" name="Imagen 12">
            <a:extLst>
              <a:ext uri="{FF2B5EF4-FFF2-40B4-BE49-F238E27FC236}">
                <a16:creationId xmlns:a16="http://schemas.microsoft.com/office/drawing/2014/main" id="{12F43AE4-D7E5-9454-0D4F-08F4D9A8AC4B}"/>
              </a:ext>
            </a:extLst>
          </p:cNvPr>
          <p:cNvPicPr>
            <a:picLocks noChangeAspect="1"/>
          </p:cNvPicPr>
          <p:nvPr/>
        </p:nvPicPr>
        <p:blipFill rotWithShape="1">
          <a:blip r:embed="rId3"/>
          <a:srcRect r="16304" b="57913"/>
          <a:stretch/>
        </p:blipFill>
        <p:spPr>
          <a:xfrm>
            <a:off x="1000904" y="4398051"/>
            <a:ext cx="3421947" cy="2115550"/>
          </a:xfrm>
          <a:prstGeom prst="rect">
            <a:avLst/>
          </a:prstGeom>
        </p:spPr>
      </p:pic>
      <p:pic>
        <p:nvPicPr>
          <p:cNvPr id="14" name="Imagen 13">
            <a:extLst>
              <a:ext uri="{FF2B5EF4-FFF2-40B4-BE49-F238E27FC236}">
                <a16:creationId xmlns:a16="http://schemas.microsoft.com/office/drawing/2014/main" id="{94A006BB-D3E7-2C48-9AF0-3904A4313037}"/>
              </a:ext>
            </a:extLst>
          </p:cNvPr>
          <p:cNvPicPr>
            <a:picLocks noChangeAspect="1"/>
          </p:cNvPicPr>
          <p:nvPr/>
        </p:nvPicPr>
        <p:blipFill rotWithShape="1">
          <a:blip r:embed="rId3"/>
          <a:srcRect t="42195" r="16484" b="15700"/>
          <a:stretch/>
        </p:blipFill>
        <p:spPr>
          <a:xfrm>
            <a:off x="4476238" y="4372471"/>
            <a:ext cx="3447740" cy="2137063"/>
          </a:xfrm>
          <a:prstGeom prst="rect">
            <a:avLst/>
          </a:prstGeom>
        </p:spPr>
      </p:pic>
      <p:pic>
        <p:nvPicPr>
          <p:cNvPr id="15" name="Imagen 14">
            <a:extLst>
              <a:ext uri="{FF2B5EF4-FFF2-40B4-BE49-F238E27FC236}">
                <a16:creationId xmlns:a16="http://schemas.microsoft.com/office/drawing/2014/main" id="{94AD0919-A25F-7C6F-6AC6-63E7183C5282}"/>
              </a:ext>
            </a:extLst>
          </p:cNvPr>
          <p:cNvPicPr>
            <a:picLocks noChangeAspect="1"/>
          </p:cNvPicPr>
          <p:nvPr/>
        </p:nvPicPr>
        <p:blipFill rotWithShape="1">
          <a:blip r:embed="rId3"/>
          <a:srcRect t="82747" r="17299"/>
          <a:stretch/>
        </p:blipFill>
        <p:spPr>
          <a:xfrm>
            <a:off x="7923978" y="4302856"/>
            <a:ext cx="3720640" cy="954300"/>
          </a:xfrm>
          <a:prstGeom prst="rect">
            <a:avLst/>
          </a:prstGeom>
        </p:spPr>
      </p:pic>
    </p:spTree>
    <p:extLst>
      <p:ext uri="{BB962C8B-B14F-4D97-AF65-F5344CB8AC3E}">
        <p14:creationId xmlns:p14="http://schemas.microsoft.com/office/powerpoint/2010/main" val="224660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337035" y="4100053"/>
            <a:ext cx="11517928" cy="2507224"/>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El PCA, es un método no supervisado muy utilizado de machine </a:t>
            </a:r>
            <a:r>
              <a:rPr lang="es-CO" sz="2000" dirty="0" err="1">
                <a:solidFill>
                  <a:schemeClr val="tx1"/>
                </a:solidFill>
              </a:rPr>
              <a:t>learning</a:t>
            </a:r>
            <a:r>
              <a:rPr lang="es-CO" sz="2000" dirty="0">
                <a:solidFill>
                  <a:schemeClr val="tx1"/>
                </a:solidFill>
              </a:rPr>
              <a:t>, que permite disminuir la cantidad de variables en un modelo en el que se planean implementar una buena cantidad. Pues, permite conocer que cantidad de variables le aportan más varianza al modelo a realizar.</a:t>
            </a:r>
          </a:p>
          <a:p>
            <a:pPr marL="45720" indent="0" algn="just">
              <a:buNone/>
            </a:pPr>
            <a:r>
              <a:rPr lang="es-CO" sz="2000" dirty="0">
                <a:solidFill>
                  <a:schemeClr val="tx1"/>
                </a:solidFill>
              </a:rPr>
              <a:t>En la gráfica de la izquierda, es notorio que la varianza baja a medida que se incrementan las variables, pero lo importante es entender cuántas variables son necesarias para tener la mínima varianza posible.</a:t>
            </a:r>
          </a:p>
          <a:p>
            <a:pPr marL="45720" indent="0" algn="just">
              <a:buNone/>
            </a:pPr>
            <a:r>
              <a:rPr lang="es-CO" sz="2000" dirty="0">
                <a:solidFill>
                  <a:schemeClr val="tx1"/>
                </a:solidFill>
              </a:rPr>
              <a:t>La grafica de la mitad, permite comprender el acumulado de la varianza en función de las variables utilizadas.</a:t>
            </a:r>
          </a:p>
          <a:p>
            <a:pPr marL="45720" indent="0" algn="just">
              <a:buNone/>
            </a:pPr>
            <a:r>
              <a:rPr lang="es-CO" sz="2000" dirty="0">
                <a:solidFill>
                  <a:schemeClr val="tx1"/>
                </a:solidFill>
              </a:rPr>
              <a:t>Por </a:t>
            </a:r>
            <a:r>
              <a:rPr lang="es-CO" sz="2000" dirty="0" err="1">
                <a:solidFill>
                  <a:schemeClr val="tx1"/>
                </a:solidFill>
              </a:rPr>
              <a:t>últmo</a:t>
            </a:r>
            <a:r>
              <a:rPr lang="es-CO" sz="2000" dirty="0">
                <a:solidFill>
                  <a:schemeClr val="tx1"/>
                </a:solidFill>
              </a:rPr>
              <a:t>, la gráfica de la izquierda permite entender cómo se relacionan 2 componentes principales, en este caso, el 1 para el eje X y el 2para el  Y. Allí se muestran, cuales variables se pueden correlacionar mejor con los componentes 1 y 2.</a:t>
            </a: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974212" y="111627"/>
            <a:ext cx="10243575"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PCA: Análisis de Componentes Principales</a:t>
            </a:r>
          </a:p>
        </p:txBody>
      </p:sp>
      <p:grpSp>
        <p:nvGrpSpPr>
          <p:cNvPr id="7" name="Grupo 6">
            <a:extLst>
              <a:ext uri="{FF2B5EF4-FFF2-40B4-BE49-F238E27FC236}">
                <a16:creationId xmlns:a16="http://schemas.microsoft.com/office/drawing/2014/main" id="{098A914F-0574-B25C-8AED-71DF07FE029C}"/>
              </a:ext>
            </a:extLst>
          </p:cNvPr>
          <p:cNvGrpSpPr/>
          <p:nvPr/>
        </p:nvGrpSpPr>
        <p:grpSpPr>
          <a:xfrm>
            <a:off x="337034" y="1091627"/>
            <a:ext cx="11517929" cy="2880000"/>
            <a:chOff x="907741" y="994920"/>
            <a:chExt cx="11517929" cy="2880000"/>
          </a:xfrm>
        </p:grpSpPr>
        <p:pic>
          <p:nvPicPr>
            <p:cNvPr id="5" name="Imagen 4" descr="Gráfico, Gráfico de líneas&#10;&#10;Descripción generada automáticamente">
              <a:extLst>
                <a:ext uri="{FF2B5EF4-FFF2-40B4-BE49-F238E27FC236}">
                  <a16:creationId xmlns:a16="http://schemas.microsoft.com/office/drawing/2014/main" id="{5E656047-F958-0917-173A-CD6B63145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103" y="994920"/>
              <a:ext cx="3782169" cy="2880000"/>
            </a:xfrm>
            <a:prstGeom prst="rect">
              <a:avLst/>
            </a:prstGeom>
          </p:spPr>
        </p:pic>
        <p:pic>
          <p:nvPicPr>
            <p:cNvPr id="8" name="Imagen 7" descr="Gráfico, Gráfico de dispersión&#10;&#10;Descripción generada automáticamente">
              <a:extLst>
                <a:ext uri="{FF2B5EF4-FFF2-40B4-BE49-F238E27FC236}">
                  <a16:creationId xmlns:a16="http://schemas.microsoft.com/office/drawing/2014/main" id="{E4E72137-979F-4730-A2FC-F0F861D2B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743" y="994920"/>
              <a:ext cx="3761927" cy="2880000"/>
            </a:xfrm>
            <a:prstGeom prst="rect">
              <a:avLst/>
            </a:prstGeom>
          </p:spPr>
        </p:pic>
        <p:pic>
          <p:nvPicPr>
            <p:cNvPr id="10" name="Imagen 9" descr="Gráfico, Gráfico de líneas&#10;&#10;Descripción generada automáticamente">
              <a:extLst>
                <a:ext uri="{FF2B5EF4-FFF2-40B4-BE49-F238E27FC236}">
                  <a16:creationId xmlns:a16="http://schemas.microsoft.com/office/drawing/2014/main" id="{242888D6-D4BE-6514-2984-42BA5049D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41" y="994920"/>
              <a:ext cx="3840891" cy="2880000"/>
            </a:xfrm>
            <a:prstGeom prst="rect">
              <a:avLst/>
            </a:prstGeom>
          </p:spPr>
        </p:pic>
      </p:grpSp>
    </p:spTree>
    <p:extLst>
      <p:ext uri="{BB962C8B-B14F-4D97-AF65-F5344CB8AC3E}">
        <p14:creationId xmlns:p14="http://schemas.microsoft.com/office/powerpoint/2010/main" val="360349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452284" y="5953392"/>
            <a:ext cx="11159612" cy="526854"/>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Este gráfico, permite resumir, cuales variables inciden más, de acuerdo con el número de variables seleccionadas.</a:t>
            </a:r>
          </a:p>
        </p:txBody>
      </p:sp>
      <p:pic>
        <p:nvPicPr>
          <p:cNvPr id="5" name="Imagen 4" descr="Gráfico&#10;&#10;Descripción generada automáticamente">
            <a:extLst>
              <a:ext uri="{FF2B5EF4-FFF2-40B4-BE49-F238E27FC236}">
                <a16:creationId xmlns:a16="http://schemas.microsoft.com/office/drawing/2014/main" id="{27BAC680-8304-8466-F8FA-7E8114EF0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895" y="1022803"/>
            <a:ext cx="8036208" cy="4842101"/>
          </a:xfrm>
          <a:prstGeom prst="rect">
            <a:avLst/>
          </a:prstGeom>
        </p:spPr>
      </p:pic>
      <p:sp>
        <p:nvSpPr>
          <p:cNvPr id="3" name="Título 1">
            <a:extLst>
              <a:ext uri="{FF2B5EF4-FFF2-40B4-BE49-F238E27FC236}">
                <a16:creationId xmlns:a16="http://schemas.microsoft.com/office/drawing/2014/main" id="{BCC6ED9C-B6E4-CAF3-EBE0-80A9410C2379}"/>
              </a:ext>
            </a:extLst>
          </p:cNvPr>
          <p:cNvSpPr txBox="1">
            <a:spLocks/>
          </p:cNvSpPr>
          <p:nvPr/>
        </p:nvSpPr>
        <p:spPr>
          <a:xfrm>
            <a:off x="974212" y="111627"/>
            <a:ext cx="10243575"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PCA: Análisis de Componentes Principales</a:t>
            </a:r>
          </a:p>
        </p:txBody>
      </p:sp>
    </p:spTree>
    <p:extLst>
      <p:ext uri="{BB962C8B-B14F-4D97-AF65-F5344CB8AC3E}">
        <p14:creationId xmlns:p14="http://schemas.microsoft.com/office/powerpoint/2010/main" val="184629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074D6-7A0E-B51A-9A84-624538AE45CE}"/>
              </a:ext>
            </a:extLst>
          </p:cNvPr>
          <p:cNvSpPr>
            <a:spLocks noGrp="1"/>
          </p:cNvSpPr>
          <p:nvPr>
            <p:ph type="title"/>
          </p:nvPr>
        </p:nvSpPr>
        <p:spPr>
          <a:xfrm>
            <a:off x="690716" y="609600"/>
            <a:ext cx="10810568" cy="1356360"/>
          </a:xfrm>
        </p:spPr>
        <p:txBody>
          <a:bodyPr/>
          <a:lstStyle/>
          <a:p>
            <a:r>
              <a:rPr lang="es-CO" b="1" dirty="0">
                <a:solidFill>
                  <a:schemeClr val="tx1"/>
                </a:solidFill>
              </a:rPr>
              <a:t>Generalidades</a:t>
            </a:r>
          </a:p>
        </p:txBody>
      </p:sp>
      <p:sp>
        <p:nvSpPr>
          <p:cNvPr id="3" name="Marcador de contenido 2">
            <a:extLst>
              <a:ext uri="{FF2B5EF4-FFF2-40B4-BE49-F238E27FC236}">
                <a16:creationId xmlns:a16="http://schemas.microsoft.com/office/drawing/2014/main" id="{C06C1183-A38F-37F6-2F7F-1627FF35F394}"/>
              </a:ext>
            </a:extLst>
          </p:cNvPr>
          <p:cNvSpPr>
            <a:spLocks noGrp="1"/>
          </p:cNvSpPr>
          <p:nvPr>
            <p:ph idx="1"/>
          </p:nvPr>
        </p:nvSpPr>
        <p:spPr>
          <a:xfrm>
            <a:off x="690716" y="1965960"/>
            <a:ext cx="3841954" cy="4038600"/>
          </a:xfrm>
        </p:spPr>
        <p:txBody>
          <a:bodyPr/>
          <a:lstStyle/>
          <a:p>
            <a:pPr marL="45720" indent="0" algn="just">
              <a:buNone/>
            </a:pPr>
            <a:r>
              <a:rPr lang="es-CO" dirty="0">
                <a:solidFill>
                  <a:schemeClr val="tx1"/>
                </a:solidFill>
              </a:rPr>
              <a:t>La cuenca del río </a:t>
            </a:r>
            <a:r>
              <a:rPr lang="es-CO" dirty="0" err="1">
                <a:solidFill>
                  <a:schemeClr val="tx1"/>
                </a:solidFill>
              </a:rPr>
              <a:t>Marocaso</a:t>
            </a:r>
            <a:r>
              <a:rPr lang="es-CO" dirty="0">
                <a:solidFill>
                  <a:schemeClr val="tx1"/>
                </a:solidFill>
              </a:rPr>
              <a:t> se encuentra en el Departamento de la Guajira a una altitud de aproximadamente 658 m.s.n.m., entre los municipios de </a:t>
            </a:r>
            <a:r>
              <a:rPr lang="es-CO" dirty="0" err="1">
                <a:solidFill>
                  <a:schemeClr val="tx1"/>
                </a:solidFill>
              </a:rPr>
              <a:t>Rihoacha</a:t>
            </a:r>
            <a:r>
              <a:rPr lang="es-CO" dirty="0">
                <a:solidFill>
                  <a:schemeClr val="tx1"/>
                </a:solidFill>
              </a:rPr>
              <a:t> y San Juan del Cesar.</a:t>
            </a:r>
          </a:p>
          <a:p>
            <a:pPr marL="45720" indent="0" algn="just">
              <a:buNone/>
            </a:pPr>
            <a:r>
              <a:rPr lang="es-CO" dirty="0">
                <a:solidFill>
                  <a:schemeClr val="tx1"/>
                </a:solidFill>
              </a:rPr>
              <a:t>Nace directamente desde las montañas de la Sierra Nevada de Santa Marta y es un afluente directo del Rio Ranchería. </a:t>
            </a:r>
          </a:p>
        </p:txBody>
      </p:sp>
      <p:pic>
        <p:nvPicPr>
          <p:cNvPr id="5" name="Imagen 4" descr="Mapa&#10;&#10;Descripción generada automáticamente">
            <a:extLst>
              <a:ext uri="{FF2B5EF4-FFF2-40B4-BE49-F238E27FC236}">
                <a16:creationId xmlns:a16="http://schemas.microsoft.com/office/drawing/2014/main" id="{FDD696FA-9A34-1509-CDAA-0C717A97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670" y="955330"/>
            <a:ext cx="7394871" cy="5136317"/>
          </a:xfrm>
          <a:prstGeom prst="rect">
            <a:avLst/>
          </a:prstGeom>
        </p:spPr>
      </p:pic>
    </p:spTree>
    <p:extLst>
      <p:ext uri="{BB962C8B-B14F-4D97-AF65-F5344CB8AC3E}">
        <p14:creationId xmlns:p14="http://schemas.microsoft.com/office/powerpoint/2010/main" val="198988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3156156" y="518608"/>
            <a:ext cx="8740878" cy="1053708"/>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None/>
            </a:pPr>
            <a:r>
              <a:rPr lang="es-CO" sz="2000" dirty="0">
                <a:solidFill>
                  <a:schemeClr val="tx1"/>
                </a:solidFill>
              </a:rPr>
              <a:t>Lectura necesaria, para establecer equivalencia entre los datos.</a:t>
            </a:r>
          </a:p>
        </p:txBody>
      </p:sp>
      <p:sp>
        <p:nvSpPr>
          <p:cNvPr id="6" name="Título 1">
            <a:extLst>
              <a:ext uri="{FF2B5EF4-FFF2-40B4-BE49-F238E27FC236}">
                <a16:creationId xmlns:a16="http://schemas.microsoft.com/office/drawing/2014/main" id="{10822084-FB72-C2ED-C580-A8BAC32A07D1}"/>
              </a:ext>
            </a:extLst>
          </p:cNvPr>
          <p:cNvSpPr txBox="1">
            <a:spLocks/>
          </p:cNvSpPr>
          <p:nvPr/>
        </p:nvSpPr>
        <p:spPr>
          <a:xfrm>
            <a:off x="-111121" y="1572316"/>
            <a:ext cx="3605981"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Generando el Data </a:t>
            </a:r>
            <a:r>
              <a:rPr lang="es-CO" sz="3600" b="1" dirty="0" err="1">
                <a:solidFill>
                  <a:schemeClr val="tx1"/>
                </a:solidFill>
              </a:rPr>
              <a:t>Frame</a:t>
            </a:r>
            <a:r>
              <a:rPr lang="es-CO" sz="3600" b="1" dirty="0">
                <a:solidFill>
                  <a:schemeClr val="tx1"/>
                </a:solidFill>
              </a:rPr>
              <a:t> y estadísticos</a:t>
            </a:r>
          </a:p>
        </p:txBody>
      </p:sp>
      <p:pic>
        <p:nvPicPr>
          <p:cNvPr id="4" name="Imagen 3">
            <a:extLst>
              <a:ext uri="{FF2B5EF4-FFF2-40B4-BE49-F238E27FC236}">
                <a16:creationId xmlns:a16="http://schemas.microsoft.com/office/drawing/2014/main" id="{897A94A2-57C9-E052-38DA-250AB63DC9E3}"/>
              </a:ext>
            </a:extLst>
          </p:cNvPr>
          <p:cNvPicPr>
            <a:picLocks noChangeAspect="1"/>
          </p:cNvPicPr>
          <p:nvPr/>
        </p:nvPicPr>
        <p:blipFill rotWithShape="1">
          <a:blip r:embed="rId2"/>
          <a:srcRect l="1676" t="11035" r="13779" b="7503"/>
          <a:stretch/>
        </p:blipFill>
        <p:spPr>
          <a:xfrm>
            <a:off x="3342969" y="973424"/>
            <a:ext cx="8554064" cy="2177784"/>
          </a:xfrm>
          <a:prstGeom prst="rect">
            <a:avLst/>
          </a:prstGeom>
        </p:spPr>
      </p:pic>
      <p:grpSp>
        <p:nvGrpSpPr>
          <p:cNvPr id="11" name="Grupo 10">
            <a:extLst>
              <a:ext uri="{FF2B5EF4-FFF2-40B4-BE49-F238E27FC236}">
                <a16:creationId xmlns:a16="http://schemas.microsoft.com/office/drawing/2014/main" id="{1E5268D7-AE70-B7D3-BF12-3C50DB4EDD01}"/>
              </a:ext>
            </a:extLst>
          </p:cNvPr>
          <p:cNvGrpSpPr/>
          <p:nvPr/>
        </p:nvGrpSpPr>
        <p:grpSpPr>
          <a:xfrm>
            <a:off x="745011" y="4413837"/>
            <a:ext cx="10701977" cy="2036966"/>
            <a:chOff x="782100" y="4305685"/>
            <a:chExt cx="10701977" cy="2036966"/>
          </a:xfrm>
        </p:grpSpPr>
        <p:pic>
          <p:nvPicPr>
            <p:cNvPr id="8" name="Imagen 7">
              <a:extLst>
                <a:ext uri="{FF2B5EF4-FFF2-40B4-BE49-F238E27FC236}">
                  <a16:creationId xmlns:a16="http://schemas.microsoft.com/office/drawing/2014/main" id="{601E1F3F-D46A-CCD0-CABE-231922162FB5}"/>
                </a:ext>
              </a:extLst>
            </p:cNvPr>
            <p:cNvPicPr>
              <a:picLocks noChangeAspect="1"/>
            </p:cNvPicPr>
            <p:nvPr/>
          </p:nvPicPr>
          <p:blipFill rotWithShape="1">
            <a:blip r:embed="rId3"/>
            <a:srcRect r="4860" b="54257"/>
            <a:stretch/>
          </p:blipFill>
          <p:spPr>
            <a:xfrm>
              <a:off x="782100" y="4305685"/>
              <a:ext cx="7036664" cy="2036966"/>
            </a:xfrm>
            <a:prstGeom prst="rect">
              <a:avLst/>
            </a:prstGeom>
          </p:spPr>
        </p:pic>
        <p:pic>
          <p:nvPicPr>
            <p:cNvPr id="9" name="Imagen 8">
              <a:extLst>
                <a:ext uri="{FF2B5EF4-FFF2-40B4-BE49-F238E27FC236}">
                  <a16:creationId xmlns:a16="http://schemas.microsoft.com/office/drawing/2014/main" id="{B113B850-50E6-0891-D579-1E9BFAEFAB32}"/>
                </a:ext>
              </a:extLst>
            </p:cNvPr>
            <p:cNvPicPr>
              <a:picLocks noChangeAspect="1"/>
            </p:cNvPicPr>
            <p:nvPr/>
          </p:nvPicPr>
          <p:blipFill rotWithShape="1">
            <a:blip r:embed="rId3"/>
            <a:srcRect l="21703" t="48946" r="28318" b="6792"/>
            <a:stretch/>
          </p:blipFill>
          <p:spPr>
            <a:xfrm>
              <a:off x="7799712" y="4305685"/>
              <a:ext cx="3684365" cy="1964540"/>
            </a:xfrm>
            <a:prstGeom prst="rect">
              <a:avLst/>
            </a:prstGeom>
          </p:spPr>
        </p:pic>
      </p:grpSp>
      <p:sp>
        <p:nvSpPr>
          <p:cNvPr id="12" name="Marcador de contenido 2">
            <a:extLst>
              <a:ext uri="{FF2B5EF4-FFF2-40B4-BE49-F238E27FC236}">
                <a16:creationId xmlns:a16="http://schemas.microsoft.com/office/drawing/2014/main" id="{120721A9-0AD4-BC7E-8F7C-D1721B1F86A6}"/>
              </a:ext>
            </a:extLst>
          </p:cNvPr>
          <p:cNvSpPr txBox="1">
            <a:spLocks/>
          </p:cNvSpPr>
          <p:nvPr/>
        </p:nvSpPr>
        <p:spPr>
          <a:xfrm>
            <a:off x="481781" y="3504295"/>
            <a:ext cx="11415251" cy="1053708"/>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Primeramente, se realiza un análisis exploratorio a partir de la generación de estadísticos para los datos contenidos en el Data </a:t>
            </a:r>
            <a:r>
              <a:rPr lang="es-CO" sz="2000" dirty="0" err="1">
                <a:solidFill>
                  <a:schemeClr val="tx1"/>
                </a:solidFill>
              </a:rPr>
              <a:t>Frame</a:t>
            </a:r>
            <a:r>
              <a:rPr lang="es-CO" sz="2000" dirty="0">
                <a:solidFill>
                  <a:schemeClr val="tx1"/>
                </a:solidFill>
              </a:rPr>
              <a:t>. Es evidente, que los estadísticos para variables categóricas como, inventario, geología y geomorfología no es lo ideal.</a:t>
            </a:r>
          </a:p>
        </p:txBody>
      </p:sp>
    </p:spTree>
    <p:extLst>
      <p:ext uri="{BB962C8B-B14F-4D97-AF65-F5344CB8AC3E}">
        <p14:creationId xmlns:p14="http://schemas.microsoft.com/office/powerpoint/2010/main" val="2596323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7269369" y="1422683"/>
            <a:ext cx="4445259" cy="4574993"/>
          </a:xfrm>
          <a:prstGeom prst="rect">
            <a:avLst/>
          </a:prstGeom>
        </p:spPr>
        <p:txBody>
          <a:bodyPr vert="horz" lIns="91440" tIns="45720" rIns="91440" bIns="45720" rtlCol="0" anchor="ctr">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Se realiza la matriz de correlación para todas las variables.</a:t>
            </a:r>
          </a:p>
          <a:p>
            <a:pPr marL="45720" indent="0" algn="just">
              <a:buNone/>
            </a:pPr>
            <a:r>
              <a:rPr lang="es-CO" sz="2000" dirty="0">
                <a:solidFill>
                  <a:schemeClr val="tx1"/>
                </a:solidFill>
              </a:rPr>
              <a:t>Deja en evidencia que las correlaciones más altas están presentes con las mismas variables.</a:t>
            </a:r>
          </a:p>
          <a:p>
            <a:pPr marL="45720" indent="0" algn="just">
              <a:buNone/>
            </a:pPr>
            <a:r>
              <a:rPr lang="es-CO" sz="2000" dirty="0">
                <a:solidFill>
                  <a:schemeClr val="tx1"/>
                </a:solidFill>
              </a:rPr>
              <a:t>A pesar de que no logra ser tan evidente, se logra resaltar relaciones entre la pendiente con la altitud, así como la geomorfología con el flujo acumulado y la altitud.</a:t>
            </a:r>
          </a:p>
          <a:p>
            <a:pPr marL="45720" indent="0" algn="just">
              <a:buNone/>
            </a:pPr>
            <a:r>
              <a:rPr lang="es-CO" sz="2000" dirty="0">
                <a:solidFill>
                  <a:schemeClr val="tx1"/>
                </a:solidFill>
              </a:rPr>
              <a:t>Sin embargo, es un acercamiento previo que nos permite visualizar que también existe una relación inversa entre algunas variables</a:t>
            </a: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226141" y="367051"/>
            <a:ext cx="1171021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Matriz de correlación</a:t>
            </a:r>
          </a:p>
        </p:txBody>
      </p:sp>
      <p:pic>
        <p:nvPicPr>
          <p:cNvPr id="4" name="Imagen 3" descr="Gráfico&#10;&#10;Descripción generada automáticamente">
            <a:extLst>
              <a:ext uri="{FF2B5EF4-FFF2-40B4-BE49-F238E27FC236}">
                <a16:creationId xmlns:a16="http://schemas.microsoft.com/office/drawing/2014/main" id="{DC173F1F-C5AB-3BC4-9072-7A4D31B44BEE}"/>
              </a:ext>
            </a:extLst>
          </p:cNvPr>
          <p:cNvPicPr>
            <a:picLocks noChangeAspect="1"/>
          </p:cNvPicPr>
          <p:nvPr/>
        </p:nvPicPr>
        <p:blipFill rotWithShape="1">
          <a:blip r:embed="rId2">
            <a:extLst>
              <a:ext uri="{28A0092B-C50C-407E-A947-70E740481C1C}">
                <a14:useLocalDpi xmlns:a14="http://schemas.microsoft.com/office/drawing/2010/main" val="0"/>
              </a:ext>
            </a:extLst>
          </a:blip>
          <a:srcRect t="5170"/>
          <a:stretch/>
        </p:blipFill>
        <p:spPr>
          <a:xfrm>
            <a:off x="477372" y="1316451"/>
            <a:ext cx="6540766" cy="5243322"/>
          </a:xfrm>
          <a:prstGeom prst="rect">
            <a:avLst/>
          </a:prstGeom>
        </p:spPr>
      </p:pic>
    </p:spTree>
    <p:extLst>
      <p:ext uri="{BB962C8B-B14F-4D97-AF65-F5344CB8AC3E}">
        <p14:creationId xmlns:p14="http://schemas.microsoft.com/office/powerpoint/2010/main" val="264721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457201" y="2180470"/>
            <a:ext cx="4772068" cy="3311010"/>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Se generó una matriz de comparación para todas la variables continuas presentes en el Data </a:t>
            </a:r>
            <a:r>
              <a:rPr lang="es-CO" sz="2000" dirty="0" err="1">
                <a:solidFill>
                  <a:schemeClr val="tx1"/>
                </a:solidFill>
              </a:rPr>
              <a:t>Frame</a:t>
            </a:r>
            <a:r>
              <a:rPr lang="es-CO" sz="2000" dirty="0">
                <a:solidFill>
                  <a:schemeClr val="tx1"/>
                </a:solidFill>
              </a:rPr>
              <a:t>, pero clasificando las celdas en función de si hay o no Movimientos en Masa.</a:t>
            </a:r>
          </a:p>
          <a:p>
            <a:pPr marL="45720" indent="0" algn="just">
              <a:buNone/>
            </a:pPr>
            <a:r>
              <a:rPr lang="es-CO" sz="2000" dirty="0">
                <a:solidFill>
                  <a:schemeClr val="tx1"/>
                </a:solidFill>
              </a:rPr>
              <a:t>Cada gráfico individual en la diagonal es un histograma de densidad de </a:t>
            </a:r>
            <a:r>
              <a:rPr lang="es-CO" sz="2000" dirty="0" err="1">
                <a:solidFill>
                  <a:schemeClr val="tx1"/>
                </a:solidFill>
              </a:rPr>
              <a:t>Kernel</a:t>
            </a:r>
            <a:r>
              <a:rPr lang="es-CO" sz="2000" dirty="0">
                <a:solidFill>
                  <a:schemeClr val="tx1"/>
                </a:solidFill>
              </a:rPr>
              <a:t>.</a:t>
            </a:r>
          </a:p>
          <a:p>
            <a:pPr marL="45720" indent="0" algn="just">
              <a:buNone/>
            </a:pPr>
            <a:r>
              <a:rPr lang="es-CO" sz="2000" dirty="0">
                <a:solidFill>
                  <a:schemeClr val="tx1"/>
                </a:solidFill>
              </a:rPr>
              <a:t>En esta matriz es un poco complejo la extracción de datos, por la falta de uniformidad que exponen. Lo que es evidente que en los gráficos de dispersión se logra observar que la gran mayoría de datos presentan una varianza considerable.</a:t>
            </a:r>
          </a:p>
        </p:txBody>
      </p:sp>
      <p:sp>
        <p:nvSpPr>
          <p:cNvPr id="6" name="Título 1">
            <a:extLst>
              <a:ext uri="{FF2B5EF4-FFF2-40B4-BE49-F238E27FC236}">
                <a16:creationId xmlns:a16="http://schemas.microsoft.com/office/drawing/2014/main" id="{64FB4693-BD2D-3901-49B5-5811C77ECBE3}"/>
              </a:ext>
            </a:extLst>
          </p:cNvPr>
          <p:cNvSpPr txBox="1">
            <a:spLocks/>
          </p:cNvSpPr>
          <p:nvPr/>
        </p:nvSpPr>
        <p:spPr>
          <a:xfrm>
            <a:off x="363794" y="681684"/>
            <a:ext cx="4633960"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Relación de datos por densidad y movimientos en masa</a:t>
            </a:r>
          </a:p>
        </p:txBody>
      </p:sp>
      <p:pic>
        <p:nvPicPr>
          <p:cNvPr id="3" name="Imagen 2" descr="Gráfico&#10;&#10;Descripción generada automáticamente con confianza baja">
            <a:extLst>
              <a:ext uri="{FF2B5EF4-FFF2-40B4-BE49-F238E27FC236}">
                <a16:creationId xmlns:a16="http://schemas.microsoft.com/office/drawing/2014/main" id="{C34053E9-44BD-9ED7-36EE-CE4A3D2E3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269" y="332317"/>
            <a:ext cx="6667763" cy="6193365"/>
          </a:xfrm>
          <a:prstGeom prst="rect">
            <a:avLst/>
          </a:prstGeom>
        </p:spPr>
      </p:pic>
    </p:spTree>
    <p:extLst>
      <p:ext uri="{BB962C8B-B14F-4D97-AF65-F5344CB8AC3E}">
        <p14:creationId xmlns:p14="http://schemas.microsoft.com/office/powerpoint/2010/main" val="3373828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4FB4693-BD2D-3901-49B5-5811C77ECBE3}"/>
              </a:ext>
            </a:extLst>
          </p:cNvPr>
          <p:cNvSpPr txBox="1">
            <a:spLocks/>
          </p:cNvSpPr>
          <p:nvPr/>
        </p:nvSpPr>
        <p:spPr>
          <a:xfrm>
            <a:off x="9607171" y="1333600"/>
            <a:ext cx="2190955"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Gráficos de Violín</a:t>
            </a:r>
          </a:p>
        </p:txBody>
      </p:sp>
      <p:pic>
        <p:nvPicPr>
          <p:cNvPr id="7" name="Imagen 6" descr="Gráfico, Gráfico radial&#10;&#10;Descripción generada automáticamente">
            <a:extLst>
              <a:ext uri="{FF2B5EF4-FFF2-40B4-BE49-F238E27FC236}">
                <a16:creationId xmlns:a16="http://schemas.microsoft.com/office/drawing/2014/main" id="{B6BB394E-FE66-F1E1-BB11-E8A7BF4EA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202" y="367051"/>
            <a:ext cx="9007404" cy="5989490"/>
          </a:xfrm>
          <a:prstGeom prst="rect">
            <a:avLst/>
          </a:prstGeom>
        </p:spPr>
      </p:pic>
      <p:sp>
        <p:nvSpPr>
          <p:cNvPr id="2" name="Marcador de contenido 2">
            <a:extLst>
              <a:ext uri="{FF2B5EF4-FFF2-40B4-BE49-F238E27FC236}">
                <a16:creationId xmlns:a16="http://schemas.microsoft.com/office/drawing/2014/main" id="{972021BC-5BF9-60EF-FB1D-B07D506B6AE7}"/>
              </a:ext>
            </a:extLst>
          </p:cNvPr>
          <p:cNvSpPr txBox="1">
            <a:spLocks/>
          </p:cNvSpPr>
          <p:nvPr/>
        </p:nvSpPr>
        <p:spPr>
          <a:xfrm>
            <a:off x="7326671" y="3484226"/>
            <a:ext cx="4394436" cy="3006723"/>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Los gráficos de violín permiten un acercamiento a la distribución de los datos introducidos. Son de utilidad para comprender tendencias de datos y máximos extremos.</a:t>
            </a:r>
          </a:p>
          <a:p>
            <a:pPr marL="45720" indent="0" algn="just">
              <a:buNone/>
            </a:pPr>
            <a:r>
              <a:rPr lang="es-CO" sz="2000" dirty="0">
                <a:solidFill>
                  <a:schemeClr val="tx1"/>
                </a:solidFill>
              </a:rPr>
              <a:t>Para las variables cualitativas, no se muestra de manera correcta, pues solo habrá datos en la reclasificación respectiva.</a:t>
            </a:r>
          </a:p>
        </p:txBody>
      </p:sp>
    </p:spTree>
    <p:extLst>
      <p:ext uri="{BB962C8B-B14F-4D97-AF65-F5344CB8AC3E}">
        <p14:creationId xmlns:p14="http://schemas.microsoft.com/office/powerpoint/2010/main" val="411069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E45C1BC4-F5C3-9418-F43F-B881E6F1458D}"/>
              </a:ext>
            </a:extLst>
          </p:cNvPr>
          <p:cNvPicPr>
            <a:picLocks noChangeAspect="1"/>
          </p:cNvPicPr>
          <p:nvPr/>
        </p:nvPicPr>
        <p:blipFill rotWithShape="1">
          <a:blip r:embed="rId2">
            <a:extLst>
              <a:ext uri="{28A0092B-C50C-407E-A947-70E740481C1C}">
                <a14:useLocalDpi xmlns:a14="http://schemas.microsoft.com/office/drawing/2010/main" val="0"/>
              </a:ext>
            </a:extLst>
          </a:blip>
          <a:srcRect t="5189"/>
          <a:stretch/>
        </p:blipFill>
        <p:spPr>
          <a:xfrm>
            <a:off x="284480" y="412622"/>
            <a:ext cx="9288000" cy="5803402"/>
          </a:xfrm>
          <a:prstGeom prst="rect">
            <a:avLst/>
          </a:prstGeom>
        </p:spPr>
      </p:pic>
      <p:sp>
        <p:nvSpPr>
          <p:cNvPr id="3" name="Título 1">
            <a:extLst>
              <a:ext uri="{FF2B5EF4-FFF2-40B4-BE49-F238E27FC236}">
                <a16:creationId xmlns:a16="http://schemas.microsoft.com/office/drawing/2014/main" id="{BF5BA5F9-3E55-2D47-5559-F48D05C1AC1D}"/>
              </a:ext>
            </a:extLst>
          </p:cNvPr>
          <p:cNvSpPr txBox="1">
            <a:spLocks/>
          </p:cNvSpPr>
          <p:nvPr/>
        </p:nvSpPr>
        <p:spPr>
          <a:xfrm>
            <a:off x="9585903" y="1268031"/>
            <a:ext cx="2321617"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Diagramas de Caja</a:t>
            </a:r>
          </a:p>
        </p:txBody>
      </p:sp>
      <p:sp>
        <p:nvSpPr>
          <p:cNvPr id="5" name="Marcador de contenido 2">
            <a:extLst>
              <a:ext uri="{FF2B5EF4-FFF2-40B4-BE49-F238E27FC236}">
                <a16:creationId xmlns:a16="http://schemas.microsoft.com/office/drawing/2014/main" id="{A011A21A-1A1C-A19A-DFBD-6B2634FC9C76}"/>
              </a:ext>
            </a:extLst>
          </p:cNvPr>
          <p:cNvSpPr txBox="1">
            <a:spLocks/>
          </p:cNvSpPr>
          <p:nvPr/>
        </p:nvSpPr>
        <p:spPr>
          <a:xfrm>
            <a:off x="7336503" y="3677265"/>
            <a:ext cx="4394436" cy="2330245"/>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Los gráficos de caja permiten visualizar datos importantes como la media, mediana, los cuartiles y los valores extremos.</a:t>
            </a:r>
          </a:p>
          <a:p>
            <a:pPr marL="45720" indent="0" algn="just">
              <a:buNone/>
            </a:pPr>
            <a:r>
              <a:rPr lang="es-CO" sz="2000" dirty="0">
                <a:solidFill>
                  <a:schemeClr val="tx1"/>
                </a:solidFill>
              </a:rPr>
              <a:t>También permite entender datos atípicos que se pueden tener en la base de datos.</a:t>
            </a:r>
          </a:p>
        </p:txBody>
      </p:sp>
    </p:spTree>
    <p:extLst>
      <p:ext uri="{BB962C8B-B14F-4D97-AF65-F5344CB8AC3E}">
        <p14:creationId xmlns:p14="http://schemas.microsoft.com/office/powerpoint/2010/main" val="312525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 Histograma&#10;&#10;Descripción generada automáticamente">
            <a:extLst>
              <a:ext uri="{FF2B5EF4-FFF2-40B4-BE49-F238E27FC236}">
                <a16:creationId xmlns:a16="http://schemas.microsoft.com/office/drawing/2014/main" id="{BA1967B5-F9EA-0957-4E59-469955B4F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70" y="412200"/>
            <a:ext cx="9086980" cy="6033600"/>
          </a:xfrm>
          <a:prstGeom prst="rect">
            <a:avLst/>
          </a:prstGeom>
        </p:spPr>
      </p:pic>
      <p:sp>
        <p:nvSpPr>
          <p:cNvPr id="3" name="Título 1">
            <a:extLst>
              <a:ext uri="{FF2B5EF4-FFF2-40B4-BE49-F238E27FC236}">
                <a16:creationId xmlns:a16="http://schemas.microsoft.com/office/drawing/2014/main" id="{BCE0F1FD-5637-378E-771C-91F76BBD7030}"/>
              </a:ext>
            </a:extLst>
          </p:cNvPr>
          <p:cNvSpPr txBox="1">
            <a:spLocks/>
          </p:cNvSpPr>
          <p:nvPr/>
        </p:nvSpPr>
        <p:spPr>
          <a:xfrm>
            <a:off x="9262807" y="1461418"/>
            <a:ext cx="2723534"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Histogramas de densidad</a:t>
            </a:r>
          </a:p>
        </p:txBody>
      </p:sp>
      <p:sp>
        <p:nvSpPr>
          <p:cNvPr id="4" name="Marcador de contenido 2">
            <a:extLst>
              <a:ext uri="{FF2B5EF4-FFF2-40B4-BE49-F238E27FC236}">
                <a16:creationId xmlns:a16="http://schemas.microsoft.com/office/drawing/2014/main" id="{DF92CB38-46E3-14AD-60D9-7B7D46AAB712}"/>
              </a:ext>
            </a:extLst>
          </p:cNvPr>
          <p:cNvSpPr txBox="1">
            <a:spLocks/>
          </p:cNvSpPr>
          <p:nvPr/>
        </p:nvSpPr>
        <p:spPr>
          <a:xfrm>
            <a:off x="7336503" y="4080387"/>
            <a:ext cx="4394436" cy="1927123"/>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Los histogramas de densidad permiten entender cómo se distribuyen los datos a lo largo de tos los valores posibles para una variable, lo que será importante para lograr dar peso a las clases posteriormente.</a:t>
            </a:r>
          </a:p>
        </p:txBody>
      </p:sp>
    </p:spTree>
    <p:extLst>
      <p:ext uri="{BB962C8B-B14F-4D97-AF65-F5344CB8AC3E}">
        <p14:creationId xmlns:p14="http://schemas.microsoft.com/office/powerpoint/2010/main" val="2640644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 Histograma&#10;&#10;Descripción generada automáticamente">
            <a:extLst>
              <a:ext uri="{FF2B5EF4-FFF2-40B4-BE49-F238E27FC236}">
                <a16:creationId xmlns:a16="http://schemas.microsoft.com/office/drawing/2014/main" id="{E35C87DA-005F-F925-6089-680FB2892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17" y="459000"/>
            <a:ext cx="8950535" cy="5940000"/>
          </a:xfrm>
          <a:prstGeom prst="rect">
            <a:avLst/>
          </a:prstGeom>
        </p:spPr>
      </p:pic>
      <p:sp>
        <p:nvSpPr>
          <p:cNvPr id="3" name="Título 1">
            <a:extLst>
              <a:ext uri="{FF2B5EF4-FFF2-40B4-BE49-F238E27FC236}">
                <a16:creationId xmlns:a16="http://schemas.microsoft.com/office/drawing/2014/main" id="{E39A0872-0DA9-C873-13C5-1464EAA11176}"/>
              </a:ext>
            </a:extLst>
          </p:cNvPr>
          <p:cNvSpPr txBox="1">
            <a:spLocks/>
          </p:cNvSpPr>
          <p:nvPr/>
        </p:nvSpPr>
        <p:spPr>
          <a:xfrm>
            <a:off x="9035895" y="862123"/>
            <a:ext cx="2936469" cy="980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s-CO" sz="3600" b="1" dirty="0">
                <a:solidFill>
                  <a:schemeClr val="tx1"/>
                </a:solidFill>
              </a:rPr>
              <a:t>Histogramas de densidad en función de </a:t>
            </a:r>
            <a:r>
              <a:rPr lang="es-CO" sz="3600" b="1" dirty="0" err="1">
                <a:solidFill>
                  <a:schemeClr val="tx1"/>
                </a:solidFill>
              </a:rPr>
              <a:t>Mov</a:t>
            </a:r>
            <a:r>
              <a:rPr lang="es-CO" sz="3600" b="1" dirty="0">
                <a:solidFill>
                  <a:schemeClr val="tx1"/>
                </a:solidFill>
              </a:rPr>
              <a:t>. en M.</a:t>
            </a:r>
          </a:p>
        </p:txBody>
      </p:sp>
      <p:sp>
        <p:nvSpPr>
          <p:cNvPr id="5" name="Marcador de contenido 2">
            <a:extLst>
              <a:ext uri="{FF2B5EF4-FFF2-40B4-BE49-F238E27FC236}">
                <a16:creationId xmlns:a16="http://schemas.microsoft.com/office/drawing/2014/main" id="{F85798D7-953D-82D0-9C7C-57C8F9F779B4}"/>
              </a:ext>
            </a:extLst>
          </p:cNvPr>
          <p:cNvSpPr txBox="1">
            <a:spLocks/>
          </p:cNvSpPr>
          <p:nvPr/>
        </p:nvSpPr>
        <p:spPr>
          <a:xfrm>
            <a:off x="7316838" y="3932903"/>
            <a:ext cx="4394436" cy="1927123"/>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just">
              <a:buNone/>
            </a:pPr>
            <a:r>
              <a:rPr lang="es-CO" sz="2000" dirty="0">
                <a:solidFill>
                  <a:schemeClr val="tx1"/>
                </a:solidFill>
              </a:rPr>
              <a:t>Los histogramas de densidad acá presentes funcionan para ver en que rangos se acumulan con mayor facilidad los movimientos en masa.</a:t>
            </a:r>
          </a:p>
          <a:p>
            <a:pPr marL="45720" indent="0" algn="just">
              <a:buNone/>
            </a:pPr>
            <a:r>
              <a:rPr lang="es-CO" sz="2000" dirty="0">
                <a:solidFill>
                  <a:schemeClr val="tx1"/>
                </a:solidFill>
              </a:rPr>
              <a:t>Los puntos donde se interceptan son clave para generar luego posibles clasificaciones.</a:t>
            </a:r>
          </a:p>
        </p:txBody>
      </p:sp>
    </p:spTree>
    <p:extLst>
      <p:ext uri="{BB962C8B-B14F-4D97-AF65-F5344CB8AC3E}">
        <p14:creationId xmlns:p14="http://schemas.microsoft.com/office/powerpoint/2010/main" val="1709860352"/>
      </p:ext>
    </p:extLst>
  </p:cSld>
  <p:clrMapOvr>
    <a:masterClrMapping/>
  </p:clrMapOvr>
</p:sld>
</file>

<file path=ppt/theme/theme1.xml><?xml version="1.0" encoding="utf-8"?>
<a:theme xmlns:a="http://schemas.openxmlformats.org/drawingml/2006/main" name="Base">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Base</Template>
  <TotalTime>555</TotalTime>
  <Words>759</Words>
  <Application>Microsoft Office PowerPoint</Application>
  <PresentationFormat>Panorámica</PresentationFormat>
  <Paragraphs>39</Paragraphs>
  <Slides>12</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12</vt:i4>
      </vt:variant>
    </vt:vector>
  </HeadingPairs>
  <TitlesOfParts>
    <vt:vector size="15" baseType="lpstr">
      <vt:lpstr>Calibri</vt:lpstr>
      <vt:lpstr>Corbel</vt:lpstr>
      <vt:lpstr>Base</vt:lpstr>
      <vt:lpstr>Rio marocaso Taller 5 – Selección de variables</vt:lpstr>
      <vt:lpstr>Generalidades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Rio marocaso Taller 2 - Cartografía base</dc:title>
  <dc:creator>Moisés Carvajal Angarita</dc:creator>
  <cp:lastModifiedBy>Moisés Carvajal Angarita</cp:lastModifiedBy>
  <cp:revision>15</cp:revision>
  <dcterms:created xsi:type="dcterms:W3CDTF">2023-10-16T05:26:42Z</dcterms:created>
  <dcterms:modified xsi:type="dcterms:W3CDTF">2023-11-08T17:32:56Z</dcterms:modified>
</cp:coreProperties>
</file>